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</p:sldMasterIdLst>
  <p:sldIdLst>
    <p:sldId id="279" r:id="rId2"/>
    <p:sldId id="275" r:id="rId3"/>
    <p:sldId id="278" r:id="rId4"/>
    <p:sldId id="274" r:id="rId5"/>
    <p:sldId id="276" r:id="rId6"/>
    <p:sldId id="281" r:id="rId7"/>
    <p:sldId id="282" r:id="rId8"/>
    <p:sldId id="284" r:id="rId9"/>
    <p:sldId id="283" r:id="rId10"/>
    <p:sldId id="285" r:id="rId11"/>
    <p:sldId id="286" r:id="rId12"/>
    <p:sldId id="287" r:id="rId13"/>
    <p:sldId id="288" r:id="rId14"/>
    <p:sldId id="291" r:id="rId15"/>
    <p:sldId id="294" r:id="rId16"/>
    <p:sldId id="290" r:id="rId17"/>
    <p:sldId id="29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5531-A523-43A0-8B47-3015E1B5E601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3878656-F5D1-4FBA-8530-9256BECB9E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159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5531-A523-43A0-8B47-3015E1B5E601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878656-F5D1-4FBA-8530-9256BECB9E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2325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5531-A523-43A0-8B47-3015E1B5E601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878656-F5D1-4FBA-8530-9256BECB9E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768938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5531-A523-43A0-8B47-3015E1B5E601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878656-F5D1-4FBA-8530-9256BECB9E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9966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5531-A523-43A0-8B47-3015E1B5E601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878656-F5D1-4FBA-8530-9256BECB9E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454566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5531-A523-43A0-8B47-3015E1B5E601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878656-F5D1-4FBA-8530-9256BECB9E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8092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5531-A523-43A0-8B47-3015E1B5E601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8656-F5D1-4FBA-8530-9256BECB9E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7453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5531-A523-43A0-8B47-3015E1B5E601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8656-F5D1-4FBA-8530-9256BECB9E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982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5531-A523-43A0-8B47-3015E1B5E601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8656-F5D1-4FBA-8530-9256BECB9E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4664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5531-A523-43A0-8B47-3015E1B5E601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878656-F5D1-4FBA-8530-9256BECB9E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2416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5531-A523-43A0-8B47-3015E1B5E601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3878656-F5D1-4FBA-8530-9256BECB9E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508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5531-A523-43A0-8B47-3015E1B5E601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3878656-F5D1-4FBA-8530-9256BECB9E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950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5531-A523-43A0-8B47-3015E1B5E601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8656-F5D1-4FBA-8530-9256BECB9E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662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5531-A523-43A0-8B47-3015E1B5E601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8656-F5D1-4FBA-8530-9256BECB9E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772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5531-A523-43A0-8B47-3015E1B5E601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8656-F5D1-4FBA-8530-9256BECB9E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535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5531-A523-43A0-8B47-3015E1B5E601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878656-F5D1-4FBA-8530-9256BECB9E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685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45531-A523-43A0-8B47-3015E1B5E601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3878656-F5D1-4FBA-8530-9256BECB9E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247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_________Microsoft_Office_Word2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5" name="Picture 1" descr="C:\Users\1\Desktop\004674043_1-5844b95391966991dad2831b5814791c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214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can 10.jpg"/>
          <p:cNvPicPr>
            <a:picLocks noGrp="1" noChangeAspect="1"/>
          </p:cNvPicPr>
          <p:nvPr>
            <p:ph idx="1"/>
          </p:nvPr>
        </p:nvPicPr>
        <p:blipFill>
          <a:blip r:embed="rId3"/>
          <a:srcRect t="47753" r="50971"/>
          <a:stretch>
            <a:fillRect/>
          </a:stretch>
        </p:blipFill>
        <p:spPr>
          <a:xfrm>
            <a:off x="3864078" y="194775"/>
            <a:ext cx="3834580" cy="5619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214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dd567b389c5c80516d172623167a802-800x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27177" y="235974"/>
            <a:ext cx="7174544" cy="5380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214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2797" y="235974"/>
            <a:ext cx="4928751" cy="855406"/>
          </a:xfrm>
        </p:spPr>
        <p:txBody>
          <a:bodyPr/>
          <a:lstStyle/>
          <a:p>
            <a:r>
              <a:rPr lang="ru-RU" b="1" dirty="0" smtClean="0"/>
              <a:t>Решите уравнения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084244" y="771833"/>
            <a:ext cx="2652584" cy="855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u="sng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 вариант</a:t>
            </a:r>
            <a:endParaRPr kumimoji="0" lang="ru-RU" sz="360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45906" y="688257"/>
            <a:ext cx="2677165" cy="855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u="sng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 вариант</a:t>
            </a:r>
            <a:endParaRPr kumimoji="0" lang="ru-RU" sz="360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73841" y="3996812"/>
            <a:ext cx="2677165" cy="8554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lvl="0" defTabSz="457200">
              <a:spcBef>
                <a:spcPct val="0"/>
              </a:spcBef>
            </a:pPr>
            <a:r>
              <a:rPr lang="ru-RU" sz="3600" b="1" dirty="0" smtClean="0"/>
              <a:t>у – 0,4 = 0,3</a:t>
            </a:r>
            <a:r>
              <a:rPr lang="ru-RU" sz="3600" u="sng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endParaRPr kumimoji="0" lang="ru-RU" sz="360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08255" y="2703871"/>
            <a:ext cx="2677165" cy="855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3200" b="1" dirty="0" smtClean="0"/>
              <a:t>8,4 : </a:t>
            </a:r>
            <a:r>
              <a:rPr lang="ru-RU" sz="3200" b="1" dirty="0" err="1" smtClean="0"/>
              <a:t>р</a:t>
            </a:r>
            <a:r>
              <a:rPr lang="ru-RU" sz="3200" b="1" dirty="0" smtClean="0"/>
              <a:t> = 12</a:t>
            </a:r>
            <a:endParaRPr lang="ru-RU" sz="3200" b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13168" y="1351935"/>
            <a:ext cx="2677165" cy="8554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defTabSz="457200">
              <a:spcBef>
                <a:spcPct val="0"/>
              </a:spcBef>
            </a:pPr>
            <a:r>
              <a:rPr lang="ru-RU" sz="3600" b="1" dirty="0" err="1" smtClean="0"/>
              <a:t>х</a:t>
            </a:r>
            <a:r>
              <a:rPr lang="ru-RU" sz="3600" b="1" dirty="0" smtClean="0"/>
              <a:t> + 3,5 = 4,2                                   </a:t>
            </a:r>
            <a:endParaRPr lang="ru-RU" sz="360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088590" y="2035275"/>
            <a:ext cx="3394920" cy="855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defTabSz="457200">
              <a:spcBef>
                <a:spcPct val="0"/>
              </a:spcBef>
            </a:pPr>
            <a:r>
              <a:rPr lang="ru-RU" sz="3600" b="1" dirty="0" smtClean="0">
                <a:solidFill>
                  <a:srgbClr val="FF0000"/>
                </a:solidFill>
              </a:rPr>
              <a:t>Ответ: </a:t>
            </a:r>
            <a:r>
              <a:rPr lang="ru-RU" sz="3600" b="1" dirty="0" err="1" smtClean="0">
                <a:solidFill>
                  <a:srgbClr val="FF0000"/>
                </a:solidFill>
              </a:rPr>
              <a:t>х</a:t>
            </a:r>
            <a:r>
              <a:rPr lang="ru-RU" sz="3600" b="1" dirty="0" smtClean="0">
                <a:solidFill>
                  <a:srgbClr val="FF0000"/>
                </a:solidFill>
              </a:rPr>
              <a:t> = 0,7</a:t>
            </a:r>
            <a:endParaRPr kumimoji="0" lang="ru-RU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05014" y="3279057"/>
            <a:ext cx="3507992" cy="855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Ответ: </a:t>
            </a:r>
            <a:r>
              <a:rPr lang="ru-RU" sz="3600" b="1" dirty="0" err="1" smtClean="0">
                <a:solidFill>
                  <a:srgbClr val="FF0000"/>
                </a:solidFill>
              </a:rPr>
              <a:t>р</a:t>
            </a:r>
            <a:r>
              <a:rPr lang="ru-RU" sz="3600" b="1" dirty="0" smtClean="0">
                <a:solidFill>
                  <a:srgbClr val="FF0000"/>
                </a:solidFill>
              </a:rPr>
              <a:t> = 0,7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068924" y="4817805"/>
            <a:ext cx="3503076" cy="855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defTabSz="457200">
              <a:spcBef>
                <a:spcPct val="0"/>
              </a:spcBef>
            </a:pPr>
            <a:r>
              <a:rPr lang="ru-RU" sz="3600" b="1" dirty="0" smtClean="0">
                <a:solidFill>
                  <a:srgbClr val="FF0000"/>
                </a:solidFill>
              </a:rPr>
              <a:t>Ответ: у = 0,7</a:t>
            </a:r>
            <a:endParaRPr kumimoji="0" lang="ru-RU" sz="36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961336" y="1386348"/>
            <a:ext cx="2677165" cy="855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 smtClean="0"/>
              <a:t>d</a:t>
            </a:r>
            <a:r>
              <a:rPr lang="ru-RU" sz="3600" b="1" dirty="0" smtClean="0"/>
              <a:t> :0,7 = 1</a:t>
            </a:r>
            <a:endParaRPr lang="ru-RU" sz="360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931839" y="3923071"/>
            <a:ext cx="2677165" cy="8554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ru-RU" sz="3600" b="1" dirty="0" smtClean="0"/>
              <a:t>5,1 –  </a:t>
            </a:r>
            <a:r>
              <a:rPr lang="en-US" sz="3600" b="1" dirty="0" smtClean="0"/>
              <a:t>z</a:t>
            </a:r>
            <a:r>
              <a:rPr lang="ru-RU" sz="3600" b="1" dirty="0" smtClean="0"/>
              <a:t> = 4,4</a:t>
            </a:r>
            <a:endParaRPr lang="ru-RU" sz="360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936755" y="2659626"/>
            <a:ext cx="2677165" cy="855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3600" b="1" dirty="0" smtClean="0"/>
              <a:t>с  · 6 = 4,2</a:t>
            </a:r>
            <a:endParaRPr lang="ru-RU" sz="360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966254" y="4606411"/>
            <a:ext cx="3394920" cy="855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defTabSz="457200">
              <a:spcBef>
                <a:spcPct val="0"/>
              </a:spcBef>
            </a:pPr>
            <a:r>
              <a:rPr lang="ru-RU" sz="3600" b="1" dirty="0" smtClean="0">
                <a:solidFill>
                  <a:srgbClr val="FF0000"/>
                </a:solidFill>
              </a:rPr>
              <a:t>Ответ: </a:t>
            </a:r>
            <a:r>
              <a:rPr lang="en-US" sz="3600" b="1" dirty="0" err="1" smtClean="0">
                <a:solidFill>
                  <a:srgbClr val="FF0000"/>
                </a:solidFill>
              </a:rPr>
              <a:t>z</a:t>
            </a:r>
            <a:r>
              <a:rPr lang="ru-RU" sz="3600" b="1" dirty="0" smtClean="0">
                <a:solidFill>
                  <a:srgbClr val="FF0000"/>
                </a:solidFill>
              </a:rPr>
              <a:t> = 0,7</a:t>
            </a:r>
            <a:endParaRPr kumimoji="0" lang="ru-RU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7971171" y="3195481"/>
            <a:ext cx="3394920" cy="855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defTabSz="457200">
              <a:spcBef>
                <a:spcPct val="0"/>
              </a:spcBef>
            </a:pPr>
            <a:r>
              <a:rPr lang="ru-RU" sz="3600" b="1" dirty="0" smtClean="0">
                <a:solidFill>
                  <a:srgbClr val="FF0000"/>
                </a:solidFill>
              </a:rPr>
              <a:t>Ответ: </a:t>
            </a:r>
            <a:r>
              <a:rPr lang="en-US" sz="3600" b="1" dirty="0" err="1" smtClean="0">
                <a:solidFill>
                  <a:srgbClr val="FF0000"/>
                </a:solidFill>
              </a:rPr>
              <a:t>c</a:t>
            </a:r>
            <a:r>
              <a:rPr lang="ru-RU" sz="3600" b="1" dirty="0" smtClean="0">
                <a:solidFill>
                  <a:srgbClr val="FF0000"/>
                </a:solidFill>
              </a:rPr>
              <a:t> = 0,7</a:t>
            </a:r>
            <a:endParaRPr kumimoji="0" lang="ru-RU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005583" y="1961534"/>
            <a:ext cx="3394920" cy="855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defTabSz="457200">
              <a:spcBef>
                <a:spcPct val="0"/>
              </a:spcBef>
            </a:pPr>
            <a:r>
              <a:rPr lang="ru-RU" sz="3600" b="1" dirty="0" smtClean="0">
                <a:solidFill>
                  <a:srgbClr val="FF0000"/>
                </a:solidFill>
              </a:rPr>
              <a:t>Ответ: </a:t>
            </a:r>
            <a:r>
              <a:rPr lang="en-US" sz="3600" b="1" dirty="0" err="1" smtClean="0">
                <a:solidFill>
                  <a:srgbClr val="FF0000"/>
                </a:solidFill>
              </a:rPr>
              <a:t>d</a:t>
            </a:r>
            <a:r>
              <a:rPr lang="ru-RU" sz="3600" b="1" dirty="0" smtClean="0">
                <a:solidFill>
                  <a:srgbClr val="FF0000"/>
                </a:solidFill>
              </a:rPr>
              <a:t> = 0,7</a:t>
            </a:r>
            <a:endParaRPr kumimoji="0" lang="ru-RU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214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471" y="329142"/>
            <a:ext cx="11651225" cy="850729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Вычислите наиболее удобным способом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896989" y="1060756"/>
          <a:ext cx="11059037" cy="3924198"/>
        </p:xfrm>
        <a:graphic>
          <a:graphicData uri="http://schemas.openxmlformats.org/presentationml/2006/ole">
            <p:oleObj spid="_x0000_s3073" name="Документ" r:id="rId4" imgW="6641964" imgH="231430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214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471" y="329142"/>
            <a:ext cx="11651225" cy="850729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Вычислите наиболее удобным способом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34830" name="Object 14"/>
          <p:cNvGraphicFramePr>
            <a:graphicFrameLocks noChangeAspect="1"/>
          </p:cNvGraphicFramePr>
          <p:nvPr/>
        </p:nvGraphicFramePr>
        <p:xfrm>
          <a:off x="1002891" y="1147989"/>
          <a:ext cx="11592232" cy="3720930"/>
        </p:xfrm>
        <a:graphic>
          <a:graphicData uri="http://schemas.openxmlformats.org/presentationml/2006/ole">
            <p:oleObj spid="_x0000_s34830" name="Документ" r:id="rId4" imgW="6641964" imgH="213204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6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67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99458" y="190009"/>
          <a:ext cx="5688282" cy="584926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451113"/>
                <a:gridCol w="1118189"/>
                <a:gridCol w="1118980"/>
              </a:tblGrid>
              <a:tr h="557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Ф.И. ученика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___________________________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Класс 5 Б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6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 Этап урока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Выполняемые задания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"+" - справился с задачей без затруднений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"</a:t>
                      </a:r>
                      <a:r>
                        <a:rPr lang="ru-RU" sz="1200" baseline="30000" dirty="0"/>
                        <a:t>_</a:t>
                      </a:r>
                      <a:r>
                        <a:rPr lang="ru-RU" sz="1200" dirty="0"/>
                        <a:t>" –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не справился с задачей.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</a:tr>
              <a:tr h="278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/>
                        <a:t>1.Выполните действия по рядам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</a:tr>
              <a:tr h="323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2.Восстановите цепочку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</a:tr>
              <a:tr h="332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3. Найти значение выражения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</a:tr>
              <a:tr h="332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/>
                        <a:t>4. Задание на сообразительность.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</a:tr>
              <a:tr h="323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5.Решение уравнений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</a:tr>
              <a:tr h="557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/>
                        <a:t>6.Вычислить наиболее удобным способом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</a:tr>
              <a:tr h="278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7.Решение задачи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</a:tr>
              <a:tr h="1639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/>
                        <a:t>Итог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/>
                        <a:t>Какую </a:t>
                      </a:r>
                      <a:r>
                        <a:rPr lang="ru-RU" sz="1600" dirty="0"/>
                        <a:t>бы оценку ты поставил(а) бы себе за урок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НАСТРОЕНИЕ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3" name="Рисунок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7699" y="4797632"/>
            <a:ext cx="933269" cy="1011507"/>
          </a:xfrm>
          <a:prstGeom prst="rect">
            <a:avLst/>
          </a:prstGeom>
          <a:noFill/>
        </p:spPr>
      </p:pic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 rot="-3070829">
            <a:off x="5466796" y="5213699"/>
            <a:ext cx="561724" cy="584494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214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2048" y="565117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/>
              <a:t>Домашнее задание.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92782" y="1824841"/>
            <a:ext cx="8915400" cy="37776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/>
              <a:t>§45, 46    </a:t>
            </a:r>
          </a:p>
          <a:p>
            <a:pPr algn="ctr">
              <a:buNone/>
            </a:pPr>
            <a:r>
              <a:rPr lang="ru-RU" sz="5400" b="1" dirty="0" smtClean="0"/>
              <a:t> № 6.257, 6,251 (</a:t>
            </a:r>
            <a:r>
              <a:rPr lang="ru-RU" sz="5400" b="1" dirty="0" err="1" smtClean="0"/>
              <a:t>а,б</a:t>
            </a:r>
            <a:r>
              <a:rPr lang="ru-RU" sz="5400" b="1" dirty="0" smtClean="0"/>
              <a:t>)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214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910" y="594614"/>
            <a:ext cx="10294374" cy="1280890"/>
          </a:xfrm>
        </p:spPr>
        <p:txBody>
          <a:bodyPr>
            <a:noAutofit/>
          </a:bodyPr>
          <a:lstStyle/>
          <a:p>
            <a:pPr algn="ctr"/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TGBB6urWiH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5901" y="304799"/>
            <a:ext cx="7270989" cy="5453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4" name="Содержимое 3" descr="eda9919f89a369160a225ca4e86015ff-800x.jpg"/>
          <p:cNvPicPr>
            <a:picLocks noGrp="1" noChangeAspect="1"/>
          </p:cNvPicPr>
          <p:nvPr>
            <p:ph idx="1"/>
          </p:nvPr>
        </p:nvPicPr>
        <p:blipFill>
          <a:blip r:embed="rId3"/>
          <a:srcRect l="1897" r="807" b="8726"/>
          <a:stretch>
            <a:fillRect/>
          </a:stretch>
        </p:blipFill>
        <p:spPr>
          <a:xfrm>
            <a:off x="2351315" y="585912"/>
            <a:ext cx="8003968" cy="4223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485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6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67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99458" y="190009"/>
          <a:ext cx="5688282" cy="584926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451113"/>
                <a:gridCol w="1118189"/>
                <a:gridCol w="1118980"/>
              </a:tblGrid>
              <a:tr h="557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Ф.И. ученика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___________________________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Класс 5 Б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6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 Этап урока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Выполняемые задания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"+" - справился с задачей без затруднений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"</a:t>
                      </a:r>
                      <a:r>
                        <a:rPr lang="ru-RU" sz="1200" baseline="30000" dirty="0"/>
                        <a:t>_</a:t>
                      </a:r>
                      <a:r>
                        <a:rPr lang="ru-RU" sz="1200" dirty="0"/>
                        <a:t>" –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не справился с задачей.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</a:tr>
              <a:tr h="278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/>
                        <a:t>1.Выполните действия по рядам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</a:tr>
              <a:tr h="323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2.Восстановите цепочку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</a:tr>
              <a:tr h="332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3. Найти значение выражения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</a:tr>
              <a:tr h="332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/>
                        <a:t>4. Задание на сообразительность.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</a:tr>
              <a:tr h="323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5.Решение уравнений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</a:tr>
              <a:tr h="557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/>
                        <a:t>6.Вычислить наиболее удобным способом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</a:tr>
              <a:tr h="278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7.Решение задачи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</a:tr>
              <a:tr h="1639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/>
                        <a:t>Итог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/>
                        <a:t>Какую </a:t>
                      </a:r>
                      <a:r>
                        <a:rPr lang="ru-RU" sz="1600" dirty="0"/>
                        <a:t>бы оценку ты поставил(а) бы себе за урок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НАСТРОЕНИЕ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71" marR="4457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3" name="Рисунок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7699" y="4797632"/>
            <a:ext cx="933269" cy="1011507"/>
          </a:xfrm>
          <a:prstGeom prst="rect">
            <a:avLst/>
          </a:prstGeom>
          <a:noFill/>
        </p:spPr>
      </p:pic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 rot="-3070829">
            <a:off x="5466796" y="5213699"/>
            <a:ext cx="561724" cy="584494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739" y="289259"/>
            <a:ext cx="8911687" cy="1280890"/>
          </a:xfrm>
        </p:spPr>
        <p:txBody>
          <a:bodyPr>
            <a:normAutofit/>
          </a:bodyPr>
          <a:lstStyle/>
          <a:p>
            <a:pPr algn="ctr"/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012" y="1591182"/>
            <a:ext cx="11376560" cy="29570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/>
              <a:t>Тема </a:t>
            </a:r>
            <a:r>
              <a:rPr lang="ru-RU" sz="4800" b="1" dirty="0" smtClean="0">
                <a:solidFill>
                  <a:srgbClr val="FF0000"/>
                </a:solidFill>
              </a:rPr>
              <a:t>«Арифметические  действия с  десятичными дробями»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389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214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7666" y="4888883"/>
            <a:ext cx="6919210" cy="10621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1,4                       2                     3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20730" y="1567796"/>
            <a:ext cx="8273643" cy="295995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sz="9600" b="1" i="1" dirty="0" smtClean="0"/>
              <a:t>    7,2:8 =                            5,6:7=                   6,3:9= 	</a:t>
            </a:r>
            <a:br>
              <a:rPr lang="ru-RU" sz="9600" b="1" i="1" dirty="0" smtClean="0"/>
            </a:br>
            <a:r>
              <a:rPr lang="ru-RU" sz="9600" b="1" i="1" dirty="0" smtClean="0"/>
              <a:t>  +5,1=                                 ∙5=                   +3,3=	</a:t>
            </a:r>
            <a:endParaRPr lang="ru-RU" sz="9600" b="1" dirty="0" smtClean="0"/>
          </a:p>
          <a:p>
            <a:pPr>
              <a:lnSpc>
                <a:spcPct val="170000"/>
              </a:lnSpc>
              <a:buNone/>
            </a:pPr>
            <a:r>
              <a:rPr lang="ru-RU" sz="9600" b="1" i="1" dirty="0" smtClean="0"/>
              <a:t>        :15=                              -1,3=	                  :8=              </a:t>
            </a:r>
            <a:endParaRPr lang="ru-RU" sz="9600" b="1" dirty="0" smtClean="0"/>
          </a:p>
          <a:p>
            <a:pPr>
              <a:lnSpc>
                <a:spcPct val="170000"/>
              </a:lnSpc>
              <a:buNone/>
            </a:pPr>
            <a:r>
              <a:rPr lang="ru-RU" sz="9600" b="1" i="1" dirty="0" smtClean="0"/>
              <a:t>        ∙10=                                 :9=                      ∙13=            </a:t>
            </a:r>
            <a:endParaRPr lang="ru-RU" sz="9600" b="1" dirty="0" smtClean="0"/>
          </a:p>
          <a:p>
            <a:pPr>
              <a:lnSpc>
                <a:spcPct val="170000"/>
              </a:lnSpc>
              <a:buNone/>
            </a:pPr>
            <a:r>
              <a:rPr lang="ru-RU" sz="9600" b="1" i="1" dirty="0" smtClean="0"/>
              <a:t>     - 2,6=                             +1,7=                     -3,5=       </a:t>
            </a:r>
            <a:endParaRPr lang="ru-RU" sz="9600" b="1" dirty="0" smtClean="0"/>
          </a:p>
          <a:p>
            <a:pPr>
              <a:lnSpc>
                <a:spcPct val="170000"/>
              </a:lnSpc>
              <a:buNone/>
            </a:pPr>
            <a:r>
              <a:rPr lang="ru-RU" sz="7400" dirty="0" smtClean="0"/>
              <a:t> 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FF0000"/>
                </a:solidFill>
              </a:rPr>
              <a:t>            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327454" y="181659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Выполните действия по рядам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 ряд              2 ряд           3 ряд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1\Desktop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214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Восстанови    цепочку</a:t>
            </a:r>
            <a:endParaRPr lang="ru-RU" b="1" dirty="0"/>
          </a:p>
        </p:txBody>
      </p:sp>
      <p:pic>
        <p:nvPicPr>
          <p:cNvPr id="5" name="Содержимое 4" descr="C:\Documents and Settings\1\Рабочий стол\Сканирование\У13.jpeg"/>
          <p:cNvPicPr>
            <a:picLocks noGrp="1"/>
          </p:cNvPicPr>
          <p:nvPr>
            <p:ph idx="1"/>
          </p:nvPr>
        </p:nvPicPr>
        <p:blipFill>
          <a:blip r:embed="rId3"/>
          <a:srcRect t="5910" b="62878"/>
          <a:stretch>
            <a:fillRect/>
          </a:stretch>
        </p:blipFill>
        <p:spPr bwMode="auto">
          <a:xfrm>
            <a:off x="1209368" y="1533833"/>
            <a:ext cx="9837174" cy="290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161171" y="5260019"/>
            <a:ext cx="1369476" cy="8605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829467" y="1742529"/>
            <a:ext cx="1217075" cy="10449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1,5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913043" y="4817568"/>
            <a:ext cx="986016" cy="1008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893377" y="3251781"/>
            <a:ext cx="1217075" cy="10449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14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214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2990" y="56511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Найдите ошибки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0282" y="1543664"/>
            <a:ext cx="6702273" cy="30430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5400" b="1" dirty="0" smtClean="0"/>
              <a:t>2,5+3,4+7,5+7,6=20</a:t>
            </a:r>
          </a:p>
          <a:p>
            <a:pPr>
              <a:lnSpc>
                <a:spcPct val="150000"/>
              </a:lnSpc>
              <a:buNone/>
            </a:pPr>
            <a:r>
              <a:rPr lang="ru-RU" sz="5400" b="1" dirty="0" smtClean="0"/>
              <a:t>21,3:3-2,6=5,5</a:t>
            </a:r>
            <a:endParaRPr lang="ru-RU" sz="54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651624" y="1747446"/>
            <a:ext cx="2298622" cy="11727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   21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98244" y="3138710"/>
            <a:ext cx="2298622" cy="11727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   4,5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13"/>
            <a:ext cx="12192000" cy="68214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Расставьте порядок действий и найдите значение выражения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4180" y="2428568"/>
            <a:ext cx="11106406" cy="1686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/>
              <a:t>24,5 : 7 – 3,5 : 5 + 11 · 0,1 = </a:t>
            </a:r>
            <a:endParaRPr lang="ru-RU" sz="54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40644" y="2165318"/>
            <a:ext cx="986014" cy="1035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829767" y="2199732"/>
            <a:ext cx="986014" cy="1035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312412" y="2145654"/>
            <a:ext cx="986014" cy="1035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212362" y="2145654"/>
            <a:ext cx="986014" cy="1035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867070" y="2175151"/>
            <a:ext cx="986014" cy="1035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465676" y="2411125"/>
            <a:ext cx="1418633" cy="1084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3,9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214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can 10.jpg"/>
          <p:cNvPicPr>
            <a:picLocks noGrp="1" noChangeAspect="1"/>
          </p:cNvPicPr>
          <p:nvPr>
            <p:ph idx="1"/>
          </p:nvPr>
        </p:nvPicPr>
        <p:blipFill>
          <a:blip r:embed="rId3"/>
          <a:srcRect b="51467"/>
          <a:stretch>
            <a:fillRect/>
          </a:stretch>
        </p:blipFill>
        <p:spPr>
          <a:xfrm>
            <a:off x="2648410" y="339213"/>
            <a:ext cx="7600919" cy="507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650</TotalTime>
  <Words>281</Words>
  <Application>Microsoft Office PowerPoint</Application>
  <PresentationFormat>Произвольный</PresentationFormat>
  <Paragraphs>82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Легкий дым</vt:lpstr>
      <vt:lpstr>Документ</vt:lpstr>
      <vt:lpstr>Слайд 1</vt:lpstr>
      <vt:lpstr>Слайд 2</vt:lpstr>
      <vt:lpstr>Слайд 3</vt:lpstr>
      <vt:lpstr>Слайд 4</vt:lpstr>
      <vt:lpstr>1,4                       2                     3</vt:lpstr>
      <vt:lpstr>Восстанови    цепочку</vt:lpstr>
      <vt:lpstr>Найдите ошибки</vt:lpstr>
      <vt:lpstr>Расставьте порядок действий и найдите значение выражения</vt:lpstr>
      <vt:lpstr>Слайд 9</vt:lpstr>
      <vt:lpstr>Слайд 10</vt:lpstr>
      <vt:lpstr>Слайд 11</vt:lpstr>
      <vt:lpstr>Решите уравнения</vt:lpstr>
      <vt:lpstr>Вычислите наиболее удобным способом</vt:lpstr>
      <vt:lpstr>Вычислите наиболее удобным способом</vt:lpstr>
      <vt:lpstr>Слайд 15</vt:lpstr>
      <vt:lpstr>Домашнее задание.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Леонид Емельянов</dc:creator>
  <cp:lastModifiedBy>1</cp:lastModifiedBy>
  <cp:revision>99</cp:revision>
  <dcterms:created xsi:type="dcterms:W3CDTF">2014-11-15T12:31:05Z</dcterms:created>
  <dcterms:modified xsi:type="dcterms:W3CDTF">2024-04-15T11:14:38Z</dcterms:modified>
</cp:coreProperties>
</file>